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74" r:id="rId3"/>
    <p:sldId id="272" r:id="rId4"/>
    <p:sldId id="275" r:id="rId5"/>
    <p:sldId id="276" r:id="rId6"/>
    <p:sldId id="278" r:id="rId7"/>
    <p:sldId id="367" r:id="rId8"/>
    <p:sldId id="461" r:id="rId9"/>
    <p:sldId id="280" r:id="rId10"/>
    <p:sldId id="368" r:id="rId11"/>
    <p:sldId id="369" r:id="rId12"/>
    <p:sldId id="370" r:id="rId13"/>
    <p:sldId id="375" r:id="rId14"/>
    <p:sldId id="371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8" r:id="rId24"/>
    <p:sldId id="389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462" r:id="rId33"/>
    <p:sldId id="399" r:id="rId34"/>
    <p:sldId id="400" r:id="rId35"/>
    <p:sldId id="464" r:id="rId36"/>
    <p:sldId id="463" r:id="rId37"/>
    <p:sldId id="466" r:id="rId38"/>
    <p:sldId id="465" r:id="rId39"/>
    <p:sldId id="401" r:id="rId40"/>
    <p:sldId id="402" r:id="rId41"/>
    <p:sldId id="403" r:id="rId42"/>
    <p:sldId id="404" r:id="rId43"/>
    <p:sldId id="405" r:id="rId44"/>
    <p:sldId id="406" r:id="rId45"/>
    <p:sldId id="412" r:id="rId46"/>
    <p:sldId id="409" r:id="rId47"/>
    <p:sldId id="410" r:id="rId48"/>
    <p:sldId id="411" r:id="rId49"/>
    <p:sldId id="408" r:id="rId50"/>
    <p:sldId id="425" r:id="rId51"/>
    <p:sldId id="420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73" r:id="rId64"/>
    <p:sldId id="474" r:id="rId65"/>
    <p:sldId id="455" r:id="rId66"/>
    <p:sldId id="475" r:id="rId67"/>
    <p:sldId id="456" r:id="rId68"/>
    <p:sldId id="457" r:id="rId69"/>
    <p:sldId id="458" r:id="rId70"/>
    <p:sldId id="459" r:id="rId71"/>
    <p:sldId id="476" r:id="rId72"/>
    <p:sldId id="460" r:id="rId73"/>
    <p:sldId id="437" r:id="rId74"/>
    <p:sldId id="442" r:id="rId75"/>
    <p:sldId id="438" r:id="rId76"/>
    <p:sldId id="441" r:id="rId77"/>
    <p:sldId id="439" r:id="rId78"/>
    <p:sldId id="440" r:id="rId79"/>
    <p:sldId id="472" r:id="rId80"/>
    <p:sldId id="443" r:id="rId81"/>
    <p:sldId id="413" r:id="rId82"/>
    <p:sldId id="414" r:id="rId83"/>
    <p:sldId id="407" r:id="rId84"/>
    <p:sldId id="415" r:id="rId85"/>
    <p:sldId id="416" r:id="rId86"/>
    <p:sldId id="417" r:id="rId87"/>
    <p:sldId id="418" r:id="rId88"/>
    <p:sldId id="419" r:id="rId89"/>
    <p:sldId id="421" r:id="rId90"/>
    <p:sldId id="422" r:id="rId91"/>
    <p:sldId id="428" r:id="rId92"/>
    <p:sldId id="433" r:id="rId93"/>
    <p:sldId id="432" r:id="rId94"/>
    <p:sldId id="435" r:id="rId95"/>
    <p:sldId id="434" r:id="rId96"/>
    <p:sldId id="471" r:id="rId97"/>
    <p:sldId id="467" r:id="rId98"/>
    <p:sldId id="352" r:id="rId99"/>
    <p:sldId id="281" r:id="rId100"/>
    <p:sldId id="377" r:id="rId101"/>
    <p:sldId id="35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CppCon" id="{D41C35A1-8110-4C9F-8D66-131389C45489}">
          <p14:sldIdLst>
            <p14:sldId id="256"/>
            <p14:sldId id="274"/>
            <p14:sldId id="272"/>
            <p14:sldId id="275"/>
            <p14:sldId id="276"/>
            <p14:sldId id="278"/>
            <p14:sldId id="367"/>
          </p14:sldIdLst>
        </p14:section>
        <p14:section name="Untitled Section" id="{FB0DE3D0-E8C1-480C-83F9-C6C62387EA1A}">
          <p14:sldIdLst>
            <p14:sldId id="461"/>
          </p14:sldIdLst>
        </p14:section>
        <p14:section name="State of C++" id="{3F0A9672-EDCB-4ECF-B761-3455B77029F4}">
          <p14:sldIdLst>
            <p14:sldId id="280"/>
            <p14:sldId id="368"/>
            <p14:sldId id="369"/>
            <p14:sldId id="370"/>
            <p14:sldId id="375"/>
          </p14:sldIdLst>
        </p14:section>
        <p14:section name="C++17 Bext practices" id="{6846878A-CB3A-4C5D-8C8D-CBE81EC0EC6A}">
          <p14:sldIdLst>
            <p14:sldId id="371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462"/>
            <p14:sldId id="399"/>
            <p14:sldId id="400"/>
            <p14:sldId id="464"/>
            <p14:sldId id="463"/>
            <p14:sldId id="466"/>
            <p14:sldId id="465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Other" id="{ECC98526-CC1B-4608-9EB4-C3878410F995}">
          <p14:sldIdLst>
            <p14:sldId id="412"/>
            <p14:sldId id="409"/>
            <p14:sldId id="410"/>
            <p14:sldId id="411"/>
            <p14:sldId id="408"/>
          </p14:sldIdLst>
        </p14:section>
        <p14:section name="Optiver" id="{DB3BC6AB-03E1-47F2-BDE0-7348FADA565B}">
          <p14:sldIdLst>
            <p14:sldId id="425"/>
            <p14:sldId id="420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73"/>
            <p14:sldId id="474"/>
            <p14:sldId id="455"/>
            <p14:sldId id="475"/>
            <p14:sldId id="456"/>
            <p14:sldId id="457"/>
            <p14:sldId id="458"/>
            <p14:sldId id="459"/>
            <p14:sldId id="476"/>
            <p14:sldId id="460"/>
          </p14:sldIdLst>
        </p14:section>
        <p14:section name="Overview other Keynote" id="{7450D9CB-2058-49E3-B43B-83952850BBB2}">
          <p14:sldIdLst>
            <p14:sldId id="437"/>
            <p14:sldId id="442"/>
            <p14:sldId id="438"/>
            <p14:sldId id="441"/>
            <p14:sldId id="439"/>
            <p14:sldId id="440"/>
            <p14:sldId id="472"/>
            <p14:sldId id="443"/>
          </p14:sldIdLst>
        </p14:section>
        <p14:section name="Metaclass C++" id="{DEEFC745-9930-42F4-ADFF-B3CB9B6ECA3A}">
          <p14:sldIdLst>
            <p14:sldId id="413"/>
            <p14:sldId id="414"/>
            <p14:sldId id="407"/>
            <p14:sldId id="415"/>
            <p14:sldId id="416"/>
            <p14:sldId id="417"/>
            <p14:sldId id="418"/>
            <p14:sldId id="419"/>
            <p14:sldId id="421"/>
            <p14:sldId id="422"/>
            <p14:sldId id="428"/>
            <p14:sldId id="433"/>
            <p14:sldId id="432"/>
            <p14:sldId id="435"/>
            <p14:sldId id="434"/>
          </p14:sldIdLst>
        </p14:section>
        <p14:section name="Random" id="{D9CF8A41-6BDC-49A9-9167-45F201D4E301}">
          <p14:sldIdLst>
            <p14:sldId id="471"/>
            <p14:sldId id="467"/>
          </p14:sldIdLst>
        </p14:section>
        <p14:section name="The End" id="{C4725A82-52F8-4D79-B524-DD030B45F350}">
          <p14:sldIdLst>
            <p14:sldId id="352"/>
            <p14:sldId id="281"/>
            <p14:sldId id="377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CC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1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A911-17A9-49B2-99A0-F6051659B098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7D312-0BB3-40EB-9C33-738AD4E1A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7D312-0BB3-40EB-9C33-738AD4E1A3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B7BC-29D1-43E6-91A8-6BAA6B6496A3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projects/cxx-status.html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clang.llvm.org/cxx_statu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cc.gnu.org/releases.html" TargetMode="External"/><Relationship Id="rId4" Type="http://schemas.openxmlformats.org/officeDocument/2006/relationships/hyperlink" Target="http://releases.llvm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scmchalleng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ocpp/CppCoreGuideline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abseil.io/tip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6106601"/>
            <a:ext cx="4211540" cy="582433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098" name="Picture 2" descr="Image may contain: 8 people, crow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471" y="-304365"/>
            <a:ext cx="12667503" cy="84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C++14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C++14 (Minor upgrade)</a:t>
            </a:r>
          </a:p>
          <a:p>
            <a:pPr lvl="1"/>
            <a:r>
              <a:rPr lang="en-US" dirty="0" smtClean="0"/>
              <a:t>Function return type deduction</a:t>
            </a:r>
          </a:p>
          <a:p>
            <a:pPr lvl="1"/>
            <a:r>
              <a:rPr lang="en-US" dirty="0" smtClean="0"/>
              <a:t>Relaxed </a:t>
            </a:r>
            <a:r>
              <a:rPr lang="en-US" dirty="0" err="1" smtClean="0"/>
              <a:t>constexpr</a:t>
            </a:r>
            <a:r>
              <a:rPr lang="en-US" dirty="0" smtClean="0"/>
              <a:t> restrictions</a:t>
            </a:r>
          </a:p>
          <a:p>
            <a:pPr lvl="1"/>
            <a:r>
              <a:rPr lang="en-US" dirty="0" smtClean="0"/>
              <a:t>Generic lambdas</a:t>
            </a:r>
          </a:p>
          <a:p>
            <a:pPr lvl="1"/>
            <a:r>
              <a:rPr lang="en-US" dirty="0" smtClean="0"/>
              <a:t>Small library features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shared_lock</a:t>
            </a:r>
            <a:endParaRPr lang="en-US" dirty="0" smtClean="0"/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make_unique</a:t>
            </a:r>
            <a:endParaRPr lang="en-US" dirty="0" smtClean="0"/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::exchange</a:t>
            </a:r>
          </a:p>
          <a:p>
            <a:pPr lvl="2"/>
            <a:r>
              <a:rPr lang="en-US" dirty="0" err="1" smtClean="0"/>
              <a:t>cbegin</a:t>
            </a:r>
            <a:r>
              <a:rPr lang="en-US" dirty="0" smtClean="0"/>
              <a:t>, </a:t>
            </a:r>
            <a:r>
              <a:rPr lang="en-US" dirty="0" err="1" smtClean="0"/>
              <a:t>cend</a:t>
            </a:r>
            <a:r>
              <a:rPr lang="en-US" dirty="0" smtClean="0"/>
              <a:t>, </a:t>
            </a:r>
            <a:r>
              <a:rPr lang="en-US" dirty="0" err="1" smtClean="0"/>
              <a:t>crbegin</a:t>
            </a:r>
            <a:r>
              <a:rPr lang="en-US" dirty="0" smtClean="0"/>
              <a:t>, </a:t>
            </a:r>
            <a:r>
              <a:rPr lang="en-US" dirty="0" err="1" smtClean="0"/>
              <a:t>crend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97" y="3462703"/>
            <a:ext cx="5074478" cy="291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0" y="4469033"/>
            <a:ext cx="11936850" cy="452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72" y="3822464"/>
            <a:ext cx="7871128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Another Session for the Allocators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due to the legacy of C++03</a:t>
            </a:r>
          </a:p>
          <a:p>
            <a:r>
              <a:rPr lang="en-US" dirty="0" smtClean="0"/>
              <a:t>C++17 polymorphic allocator make the allocator easily usable</a:t>
            </a:r>
          </a:p>
          <a:p>
            <a:r>
              <a:rPr lang="en-US" dirty="0" smtClean="0"/>
              <a:t>6 Talks on that topic</a:t>
            </a:r>
          </a:p>
          <a:p>
            <a:r>
              <a:rPr lang="en-US" dirty="0" smtClean="0"/>
              <a:t>Key concept for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0" y="3008408"/>
            <a:ext cx="5634037" cy="384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5454592"/>
            <a:ext cx="4211540" cy="582433"/>
          </a:xfrm>
        </p:spPr>
        <p:txBody>
          <a:bodyPr>
            <a:noAutofit/>
          </a:bodyPr>
          <a:lstStyle/>
          <a:p>
            <a:r>
              <a:rPr lang="en-US" sz="6600" u="sng" dirty="0" smtClean="0"/>
              <a:t>Questions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C++17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8" y="1690688"/>
            <a:ext cx="11567964" cy="51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C++17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C++17 (Minor upgrade, but with many nice features)</a:t>
            </a:r>
          </a:p>
          <a:p>
            <a:pPr lvl="1"/>
            <a:r>
              <a:rPr lang="en-US" dirty="0" smtClean="0"/>
              <a:t>Language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constexpr</a:t>
            </a:r>
            <a:endParaRPr lang="en-US" dirty="0" smtClean="0"/>
          </a:p>
          <a:p>
            <a:pPr lvl="2"/>
            <a:r>
              <a:rPr lang="en-US" dirty="0" smtClean="0"/>
              <a:t>Structured binding</a:t>
            </a:r>
          </a:p>
          <a:p>
            <a:pPr lvl="2"/>
            <a:r>
              <a:rPr lang="en-US" dirty="0" smtClean="0"/>
              <a:t>Initializer in if</a:t>
            </a:r>
          </a:p>
          <a:p>
            <a:pPr lvl="2"/>
            <a:r>
              <a:rPr lang="en-US" dirty="0" smtClean="0"/>
              <a:t>New standard attributes ([[</a:t>
            </a:r>
            <a:r>
              <a:rPr lang="en-US" dirty="0" err="1" smtClean="0"/>
              <a:t>nodiscard</a:t>
            </a:r>
            <a:r>
              <a:rPr lang="en-US" dirty="0" smtClean="0"/>
              <a:t>]], [[</a:t>
            </a:r>
            <a:r>
              <a:rPr lang="en-US" dirty="0" err="1" smtClean="0"/>
              <a:t>fallthrough</a:t>
            </a:r>
            <a:r>
              <a:rPr lang="en-US" dirty="0" smtClean="0"/>
              <a:t>]], [[</a:t>
            </a:r>
            <a:r>
              <a:rPr lang="en-US" dirty="0" err="1" smtClean="0"/>
              <a:t>maybe_unused</a:t>
            </a:r>
            <a:r>
              <a:rPr lang="en-US" dirty="0" smtClean="0"/>
              <a:t>]])</a:t>
            </a:r>
          </a:p>
          <a:p>
            <a:pPr lvl="2"/>
            <a:r>
              <a:rPr lang="en-US" dirty="0" smtClean="0"/>
              <a:t>Fold expressions for templates</a:t>
            </a:r>
          </a:p>
          <a:p>
            <a:pPr lvl="2"/>
            <a:r>
              <a:rPr lang="en-US" dirty="0" smtClean="0"/>
              <a:t>Template deduction of constructors</a:t>
            </a:r>
          </a:p>
          <a:p>
            <a:pPr lvl="2"/>
            <a:r>
              <a:rPr lang="en-US" dirty="0" smtClean="0"/>
              <a:t>Non type template argument with auto</a:t>
            </a:r>
          </a:p>
          <a:p>
            <a:pPr lvl="1"/>
            <a:r>
              <a:rPr lang="en-US" dirty="0" smtClean="0"/>
              <a:t>Library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string_view</a:t>
            </a:r>
            <a:r>
              <a:rPr lang="en-US" dirty="0" smtClean="0"/>
              <a:t>, </a:t>
            </a:r>
            <a:r>
              <a:rPr lang="en-US" dirty="0" err="1" smtClean="0"/>
              <a:t>std</a:t>
            </a:r>
            <a:r>
              <a:rPr lang="en-US" dirty="0" smtClean="0"/>
              <a:t>::optional, </a:t>
            </a:r>
            <a:r>
              <a:rPr lang="en-US" dirty="0" err="1" smtClean="0"/>
              <a:t>std</a:t>
            </a:r>
            <a:r>
              <a:rPr lang="en-US" dirty="0" smtClean="0"/>
              <a:t>::any, </a:t>
            </a:r>
            <a:r>
              <a:rPr lang="en-US" dirty="0" err="1" smtClean="0"/>
              <a:t>std</a:t>
            </a:r>
            <a:r>
              <a:rPr lang="en-US" dirty="0" smtClean="0"/>
              <a:t>::variant, </a:t>
            </a:r>
            <a:r>
              <a:rPr lang="en-US" dirty="0" err="1" smtClean="0"/>
              <a:t>std</a:t>
            </a:r>
            <a:r>
              <a:rPr lang="en-US" dirty="0" smtClean="0"/>
              <a:t>::byte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::size, </a:t>
            </a:r>
            <a:r>
              <a:rPr lang="en-US" dirty="0" err="1" smtClean="0"/>
              <a:t>std</a:t>
            </a:r>
            <a:r>
              <a:rPr lang="en-US" dirty="0" smtClean="0"/>
              <a:t>::empty, </a:t>
            </a:r>
            <a:r>
              <a:rPr lang="en-US" dirty="0" err="1" smtClean="0"/>
              <a:t>std</a:t>
            </a:r>
            <a:r>
              <a:rPr lang="en-US" dirty="0" smtClean="0"/>
              <a:t>::data</a:t>
            </a:r>
          </a:p>
          <a:p>
            <a:pPr lvl="2"/>
            <a:r>
              <a:rPr lang="en-US" dirty="0" smtClean="0"/>
              <a:t>File system based on boost</a:t>
            </a:r>
          </a:p>
          <a:p>
            <a:pPr lvl="2"/>
            <a:r>
              <a:rPr lang="en-US" dirty="0" smtClean="0"/>
              <a:t>Removal of deprecated features (e.g. </a:t>
            </a:r>
            <a:r>
              <a:rPr lang="en-US" dirty="0" err="1" smtClean="0"/>
              <a:t>auto_ptr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polymorphic_allocator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97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State of C++17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I use XYZ feature?</a:t>
            </a:r>
          </a:p>
          <a:p>
            <a:pPr lvl="1"/>
            <a:r>
              <a:rPr lang="en-US" dirty="0" smtClean="0"/>
              <a:t>Monitor the C++ Support of your compiler</a:t>
            </a:r>
          </a:p>
          <a:p>
            <a:pPr lvl="2"/>
            <a:r>
              <a:rPr lang="en-US" dirty="0" smtClean="0">
                <a:hlinkClick r:id="rId2"/>
              </a:rPr>
              <a:t>Clang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GCC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Constantly update your compiler to the latest release</a:t>
            </a:r>
          </a:p>
          <a:p>
            <a:pPr lvl="1"/>
            <a:r>
              <a:rPr lang="en-US" dirty="0" smtClean="0">
                <a:hlinkClick r:id="rId4"/>
              </a:rPr>
              <a:t>Clang Releases</a:t>
            </a:r>
            <a:r>
              <a:rPr lang="en-US" dirty="0" smtClean="0"/>
              <a:t> (5.0)</a:t>
            </a:r>
          </a:p>
          <a:p>
            <a:pPr lvl="1"/>
            <a:r>
              <a:rPr lang="en-US" dirty="0" smtClean="0">
                <a:hlinkClick r:id="rId5"/>
              </a:rPr>
              <a:t>GCC Releases</a:t>
            </a:r>
            <a:r>
              <a:rPr lang="en-US" dirty="0" smtClean="0"/>
              <a:t> (7.2)</a:t>
            </a:r>
          </a:p>
          <a:p>
            <a:pPr lvl="1"/>
            <a:r>
              <a:rPr lang="en-US" dirty="0" smtClean="0"/>
              <a:t>No cost</a:t>
            </a:r>
          </a:p>
          <a:p>
            <a:pPr lvl="1"/>
            <a:r>
              <a:rPr lang="en-US" dirty="0" smtClean="0"/>
              <a:t>Benefit from latest optimization, error, warnings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https://gcc.gnu.org/img/gccegg-6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74" y="1052577"/>
            <a:ext cx="1992539" cy="23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4/4c/LLVM_Logo.svg/225px-LLVM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89" y="0"/>
            <a:ext cx="3211739" cy="241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1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Practical C++17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Jason Turner</a:t>
            </a:r>
          </a:p>
          <a:p>
            <a:pPr lvl="1"/>
            <a:r>
              <a:rPr lang="en-US" dirty="0" smtClean="0"/>
              <a:t>Active in the C++ community</a:t>
            </a:r>
          </a:p>
          <a:p>
            <a:pPr lvl="2"/>
            <a:r>
              <a:rPr lang="en-US" dirty="0" err="1" smtClean="0"/>
              <a:t>CppCast</a:t>
            </a:r>
            <a:endParaRPr lang="en-US" dirty="0" smtClean="0"/>
          </a:p>
          <a:p>
            <a:pPr lvl="2"/>
            <a:r>
              <a:rPr lang="en-US" dirty="0" smtClean="0"/>
              <a:t>Weekly video</a:t>
            </a:r>
          </a:p>
          <a:p>
            <a:pPr lvl="2"/>
            <a:r>
              <a:rPr lang="en-US" dirty="0" smtClean="0"/>
              <a:t>Part of trainer group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Creator of </a:t>
            </a:r>
            <a:r>
              <a:rPr lang="en-US" dirty="0" err="1" smtClean="0"/>
              <a:t>ChaiScript</a:t>
            </a:r>
            <a:endParaRPr lang="en-US" dirty="0" smtClean="0"/>
          </a:p>
          <a:p>
            <a:pPr lvl="2"/>
            <a:r>
              <a:rPr lang="en-US" dirty="0" smtClean="0"/>
              <a:t>Scripting for C++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85" y="-65877"/>
            <a:ext cx="4122057" cy="70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23" y="-44166"/>
            <a:ext cx="12458645" cy="7758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699" y="4076700"/>
            <a:ext cx="4657725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5" y="2855659"/>
            <a:ext cx="10932947" cy="10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114" y="4897"/>
            <a:ext cx="12368909" cy="76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58" y="-29028"/>
            <a:ext cx="12451115" cy="77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96" y="0"/>
            <a:ext cx="12246191" cy="76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007" cy="7627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60" y="3306584"/>
            <a:ext cx="3342509" cy="35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3651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About </a:t>
            </a:r>
            <a:r>
              <a:rPr lang="en-US" b="1" u="sng" dirty="0" err="1" smtClean="0"/>
              <a:t>CppCon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isocpp.org in 2014</a:t>
            </a:r>
          </a:p>
          <a:p>
            <a:r>
              <a:rPr lang="en-US" dirty="0" smtClean="0"/>
              <a:t>Bellevue, Washington</a:t>
            </a:r>
          </a:p>
          <a:p>
            <a:r>
              <a:rPr lang="en-US" dirty="0"/>
              <a:t>Every September</a:t>
            </a:r>
          </a:p>
          <a:p>
            <a:r>
              <a:rPr lang="en-US" dirty="0" smtClean="0"/>
              <a:t>1100+ attendees</a:t>
            </a:r>
          </a:p>
          <a:p>
            <a:r>
              <a:rPr lang="en-US" dirty="0" smtClean="0"/>
              <a:t>50+ speakers</a:t>
            </a:r>
            <a:endParaRPr lang="en-US" dirty="0"/>
          </a:p>
        </p:txBody>
      </p:sp>
      <p:pic>
        <p:nvPicPr>
          <p:cNvPr id="1026" name="Picture 2" descr="http://pix.epodunk.com/locatorMaps/wa/WA_2467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78" y="379571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78" y="1197705"/>
            <a:ext cx="3429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67" y="0"/>
            <a:ext cx="12477734" cy="7784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17" y="5799456"/>
            <a:ext cx="7993626" cy="5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"/>
            <a:ext cx="12244162" cy="7598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13" y="4237492"/>
            <a:ext cx="8110515" cy="19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8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193" y="-14514"/>
            <a:ext cx="12510385" cy="7836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8" y="3296752"/>
            <a:ext cx="8253073" cy="35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91280" cy="8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1" y="-85680"/>
            <a:ext cx="12071959" cy="75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" y="0"/>
            <a:ext cx="11864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9" y="0"/>
            <a:ext cx="1197888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6" y="2245702"/>
            <a:ext cx="10694986" cy="35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" y="0"/>
            <a:ext cx="11924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1" y="0"/>
            <a:ext cx="1187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4" y="0"/>
            <a:ext cx="11884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Conferences motivations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other C++ people</a:t>
            </a:r>
          </a:p>
          <a:p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Knowledge</a:t>
            </a:r>
          </a:p>
          <a:p>
            <a:r>
              <a:rPr lang="en-US" dirty="0" smtClean="0"/>
              <a:t>Educating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4" y="1825625"/>
            <a:ext cx="6238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7" y="0"/>
            <a:ext cx="11990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" y="0"/>
            <a:ext cx="1204734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685"/>
            <a:ext cx="12192000" cy="2523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255836"/>
            <a:ext cx="8572500" cy="400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9" y="927892"/>
            <a:ext cx="4953000" cy="598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200" y="1033767"/>
            <a:ext cx="8524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get_some_pair</a:t>
            </a:r>
            <a:r>
              <a:rPr lang="en-US" sz="2800" b="1" dirty="0" smtClean="0"/>
              <a:t> </a:t>
            </a:r>
            <a:r>
              <a:rPr lang="en-US" sz="2800" dirty="0" smtClean="0"/>
              <a:t>return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std</a:t>
            </a:r>
            <a:r>
              <a:rPr lang="en-US" sz="2800" b="1" dirty="0" smtClean="0"/>
              <a:t>::pair&lt;</a:t>
            </a:r>
            <a:r>
              <a:rPr lang="en-US" sz="2800" b="1" dirty="0" err="1" smtClean="0"/>
              <a:t>int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std</a:t>
            </a:r>
            <a:r>
              <a:rPr lang="en-US" sz="2800" b="1" dirty="0" smtClean="0"/>
              <a:t>::string&gt;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06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" y="0"/>
            <a:ext cx="12047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2" y="0"/>
            <a:ext cx="1186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" y="0"/>
            <a:ext cx="1205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66687"/>
            <a:ext cx="114966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71450"/>
            <a:ext cx="114966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9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0"/>
            <a:ext cx="114776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95275"/>
            <a:ext cx="11496675" cy="626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193800"/>
            <a:ext cx="6891337" cy="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5" y="0"/>
            <a:ext cx="1191554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027906"/>
            <a:ext cx="6891337" cy="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Program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Pre|Post</a:t>
            </a:r>
            <a:r>
              <a:rPr lang="en-US" dirty="0" smtClean="0"/>
              <a:t>]-conference classes (2 days)</a:t>
            </a:r>
          </a:p>
          <a:p>
            <a:pPr lvl="1"/>
            <a:r>
              <a:rPr lang="en-US" dirty="0" smtClean="0"/>
              <a:t>Concurrent Thinking in C++</a:t>
            </a:r>
          </a:p>
          <a:p>
            <a:pPr lvl="1"/>
            <a:r>
              <a:rPr lang="en-US" dirty="0" smtClean="0"/>
              <a:t>Modern C++ Template Programming</a:t>
            </a:r>
          </a:p>
          <a:p>
            <a:pPr lvl="1"/>
            <a:r>
              <a:rPr lang="en-US" dirty="0" smtClean="0"/>
              <a:t>Moving to C++17</a:t>
            </a:r>
          </a:p>
          <a:p>
            <a:pPr lvl="1"/>
            <a:r>
              <a:rPr lang="en-US" dirty="0" smtClean="0"/>
              <a:t>C++ Best Practices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5 days event</a:t>
            </a:r>
          </a:p>
          <a:p>
            <a:pPr lvl="1"/>
            <a:r>
              <a:rPr lang="en-US" dirty="0" smtClean="0"/>
              <a:t>Keynote (once a day)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Lightning talks</a:t>
            </a:r>
          </a:p>
          <a:p>
            <a:pPr lvl="1"/>
            <a:r>
              <a:rPr lang="en-US" dirty="0" smtClean="0"/>
              <a:t>Evenings events</a:t>
            </a:r>
          </a:p>
        </p:txBody>
      </p:sp>
      <p:pic>
        <p:nvPicPr>
          <p:cNvPr id="3080" name="Picture 8" descr="https://scontent-hkg3-1.xx.fbcdn.net/hphotos-xta1/v/t1.0-9/12042972_10153809144659238_8448202672174552317_n.jpg?oh=581a1f29e4bb24555f6f8abeefbf8952&amp;oe=57672A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46" y="-304139"/>
            <a:ext cx="4977516" cy="74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" y="0"/>
            <a:ext cx="1198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8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33"/>
            <a:ext cx="12192000" cy="67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7" y="0"/>
            <a:ext cx="1188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" y="0"/>
            <a:ext cx="1210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523" y="-295480"/>
            <a:ext cx="12897046" cy="78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514" y="-847631"/>
            <a:ext cx="12974208" cy="8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53" y="-741543"/>
            <a:ext cx="12397106" cy="83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47" y="-14514"/>
            <a:ext cx="12797493" cy="80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SCM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https://scmchallenge.com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65" y="2351088"/>
            <a:ext cx="8232033" cy="4387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64" y="2320131"/>
            <a:ext cx="8232033" cy="44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23" y="0"/>
            <a:ext cx="6135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992" y="0"/>
            <a:ext cx="13341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24" y="5745"/>
            <a:ext cx="10058461" cy="68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200918"/>
            <a:ext cx="9713458" cy="74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988800" cy="68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2" y="217715"/>
            <a:ext cx="12048888" cy="4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" y="0"/>
            <a:ext cx="11045371" cy="6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" y="558348"/>
            <a:ext cx="12119871" cy="55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5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" y="609601"/>
            <a:ext cx="1211339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5" y="493486"/>
            <a:ext cx="12091656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8" y="183129"/>
            <a:ext cx="9754606" cy="64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674377" y="593089"/>
            <a:ext cx="57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CB2B8"/>
                </a:solidFill>
                <a:latin typeface="Arial" panose="020B0604020202020204" pitchFamily="34" charset="0"/>
              </a:rPr>
              <a:t>?cc=us</a:t>
            </a:r>
            <a:endParaRPr lang="en-US" dirty="0"/>
          </a:p>
        </p:txBody>
      </p:sp>
      <p:pic>
        <p:nvPicPr>
          <p:cNvPr id="1026" name="Picture 2" descr="https://scontent.fhkg1-1.fna.fbcdn.net/v/t31.0-8/22104711_694549730742383_5677902288880309379_o.jpg?oh=a86ba92cf9a703d7ad918889c3dbba41&amp;oe=5A6F42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75" y="-110244"/>
            <a:ext cx="12368463" cy="72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3" y="70995"/>
            <a:ext cx="9488194" cy="67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0"/>
            <a:ext cx="9532711" cy="6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2451"/>
            <a:ext cx="11102616" cy="5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2" y="0"/>
            <a:ext cx="9773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9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32" y="0"/>
            <a:ext cx="9824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64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" y="84818"/>
            <a:ext cx="11244446" cy="67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59" y="0"/>
            <a:ext cx="1003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12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Xeon E5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5040747"/>
            <a:ext cx="11466286" cy="1719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18" y="0"/>
            <a:ext cx="51530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703" y="0"/>
            <a:ext cx="9295097" cy="65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6" y="171110"/>
            <a:ext cx="11651908" cy="65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860"/>
            <a:ext cx="12818045" cy="7210149"/>
          </a:xfrm>
        </p:spPr>
      </p:pic>
    </p:spTree>
    <p:extLst>
      <p:ext uri="{BB962C8B-B14F-4D97-AF65-F5344CB8AC3E}">
        <p14:creationId xmlns:p14="http://schemas.microsoft.com/office/powerpoint/2010/main" val="33037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8" y="88754"/>
            <a:ext cx="9814832" cy="67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04787"/>
            <a:ext cx="111156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61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57743"/>
            <a:ext cx="10229850" cy="68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0"/>
            <a:ext cx="13534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Learning and Teaching Modern C++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CppCore</a:t>
            </a:r>
            <a:r>
              <a:rPr lang="en-US" dirty="0" smtClean="0">
                <a:hlinkClick r:id="rId2"/>
              </a:rPr>
              <a:t> Guidelines</a:t>
            </a:r>
            <a:endParaRPr lang="en-US" dirty="0" smtClean="0"/>
          </a:p>
          <a:p>
            <a:r>
              <a:rPr lang="en-US" dirty="0" smtClean="0"/>
              <a:t>Need More tools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++ lack of </a:t>
            </a:r>
            <a:r>
              <a:rPr lang="en-US" dirty="0" smtClean="0"/>
              <a:t>an official </a:t>
            </a:r>
            <a:r>
              <a:rPr lang="en-US" dirty="0"/>
              <a:t>packaging system</a:t>
            </a:r>
          </a:p>
          <a:p>
            <a:pPr lvl="2"/>
            <a:r>
              <a:rPr lang="en-US" dirty="0"/>
              <a:t>Conan package but not enough</a:t>
            </a:r>
          </a:p>
          <a:p>
            <a:pPr lvl="2"/>
            <a:r>
              <a:rPr lang="en-US" dirty="0"/>
              <a:t>First Proposal on the subject but early </a:t>
            </a:r>
            <a:r>
              <a:rPr lang="en-US" dirty="0" smtClean="0"/>
              <a:t>stage</a:t>
            </a:r>
          </a:p>
          <a:p>
            <a:pPr lvl="1"/>
            <a:r>
              <a:rPr lang="en-US" dirty="0" smtClean="0"/>
              <a:t>Clang tidy to ensure the Guidelines are respected</a:t>
            </a:r>
          </a:p>
          <a:p>
            <a:pPr lvl="1"/>
            <a:r>
              <a:rPr lang="en-US" dirty="0" smtClean="0"/>
              <a:t>More static analysis will be needed</a:t>
            </a:r>
          </a:p>
          <a:p>
            <a:pPr lvl="2"/>
            <a:r>
              <a:rPr lang="en-US" dirty="0" err="1" smtClean="0"/>
              <a:t>Metaclass</a:t>
            </a:r>
            <a:endParaRPr lang="en-US" dirty="0" smtClean="0"/>
          </a:p>
          <a:p>
            <a:pPr lvl="2"/>
            <a:r>
              <a:rPr lang="en-US" dirty="0" smtClean="0"/>
              <a:t>Concepts</a:t>
            </a:r>
          </a:p>
          <a:p>
            <a:pPr lvl="2"/>
            <a:r>
              <a:rPr lang="en-US" dirty="0" smtClean="0"/>
              <a:t>Modules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229" y="-23812"/>
            <a:ext cx="13499346" cy="68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 as a Live at Head Language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Semantic </a:t>
            </a:r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delivering a new library version, need to provide a tool to update the client automatically</a:t>
            </a:r>
          </a:p>
          <a:p>
            <a:pPr lvl="1"/>
            <a:r>
              <a:rPr lang="en-US" dirty="0"/>
              <a:t>Always work on the head, never delay an update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Abseil</a:t>
            </a:r>
          </a:p>
          <a:p>
            <a:pPr lvl="1"/>
            <a:r>
              <a:rPr lang="en-US" dirty="0" smtClean="0"/>
              <a:t>New open source library</a:t>
            </a:r>
          </a:p>
          <a:p>
            <a:pPr lvl="1"/>
            <a:r>
              <a:rPr lang="en-GB" dirty="0" smtClean="0"/>
              <a:t>Designed </a:t>
            </a:r>
            <a:r>
              <a:rPr lang="en-GB" dirty="0"/>
              <a:t>to augment the C++ standard </a:t>
            </a:r>
            <a:r>
              <a:rPr lang="en-GB" dirty="0" smtClean="0"/>
              <a:t>library collection</a:t>
            </a:r>
            <a:endParaRPr lang="en-US" dirty="0" smtClean="0"/>
          </a:p>
          <a:p>
            <a:pPr lvl="1"/>
            <a:r>
              <a:rPr lang="en-US" dirty="0" smtClean="0"/>
              <a:t>Massively used within google</a:t>
            </a:r>
          </a:p>
          <a:p>
            <a:pPr lvl="1"/>
            <a:r>
              <a:rPr lang="en-US" dirty="0" smtClean="0"/>
              <a:t>New flat hash map to come Q1 2018</a:t>
            </a:r>
          </a:p>
          <a:p>
            <a:pPr lvl="1"/>
            <a:r>
              <a:rPr lang="en-US" dirty="0" smtClean="0">
                <a:hlinkClick r:id="rId2"/>
              </a:rPr>
              <a:t>Tips of the week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99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1" y="247560"/>
            <a:ext cx="11952938" cy="63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About this talk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good practices C++17 and Keynotes</a:t>
            </a:r>
          </a:p>
          <a:p>
            <a:r>
              <a:rPr lang="en-US" dirty="0" smtClean="0"/>
              <a:t>Another presentation on memory management and Allocators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has my compiler done for me lately?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Highly recommended Talk</a:t>
            </a:r>
          </a:p>
          <a:p>
            <a:r>
              <a:rPr lang="en-US" dirty="0" smtClean="0"/>
              <a:t>Discuss about the idea behind compiler explorer</a:t>
            </a:r>
          </a:p>
          <a:p>
            <a:r>
              <a:rPr lang="en-US" dirty="0" smtClean="0"/>
              <a:t>Live coding</a:t>
            </a:r>
          </a:p>
          <a:p>
            <a:r>
              <a:rPr lang="en-US" dirty="0" smtClean="0"/>
              <a:t>Great tutorial to be able to analyze assembly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83" y="2795989"/>
            <a:ext cx="7330848" cy="3966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3035920"/>
            <a:ext cx="8067675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8" y="4109083"/>
            <a:ext cx="7533680" cy="251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15" y="4507706"/>
            <a:ext cx="4267185" cy="22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Metaclass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Highly recommended Talk</a:t>
            </a:r>
          </a:p>
          <a:p>
            <a:r>
              <a:rPr lang="en-US" dirty="0" smtClean="0"/>
              <a:t>Proposal introduced to the committee in July</a:t>
            </a:r>
          </a:p>
          <a:p>
            <a:r>
              <a:rPr lang="en-US" dirty="0" smtClean="0"/>
              <a:t>Not supported yet by any compiler</a:t>
            </a:r>
          </a:p>
          <a:p>
            <a:r>
              <a:rPr lang="en-US" dirty="0" smtClean="0"/>
              <a:t>Unlikely to be ready for C++20</a:t>
            </a:r>
          </a:p>
          <a:p>
            <a:r>
              <a:rPr lang="en-US" dirty="0" smtClean="0"/>
              <a:t>New major feature of C++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5" y="4095"/>
            <a:ext cx="4049486" cy="68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9" y="-68036"/>
            <a:ext cx="12139182" cy="6926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39598"/>
            <a:ext cx="11632758" cy="39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14" y="-129272"/>
            <a:ext cx="12544198" cy="71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3" y="29822"/>
            <a:ext cx="12077067" cy="6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218"/>
            <a:ext cx="12192000" cy="6934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" y="1106370"/>
            <a:ext cx="11728174" cy="37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1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3"/>
            <a:ext cx="12192000" cy="6867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61" y="1139846"/>
            <a:ext cx="3840480" cy="56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19"/>
            <a:ext cx="12191999" cy="68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3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14"/>
            <a:ext cx="12192000" cy="69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14"/>
            <a:ext cx="12192000" cy="69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C++11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C++11 (Major upgrade)</a:t>
            </a:r>
          </a:p>
          <a:p>
            <a:pPr lvl="1"/>
            <a:r>
              <a:rPr lang="en-US" dirty="0" smtClean="0"/>
              <a:t>Initializer list</a:t>
            </a:r>
          </a:p>
          <a:p>
            <a:pPr lvl="1"/>
            <a:r>
              <a:rPr lang="en-US" dirty="0" smtClean="0"/>
              <a:t>Lambda</a:t>
            </a:r>
          </a:p>
          <a:p>
            <a:pPr lvl="1"/>
            <a:r>
              <a:rPr lang="en-US" dirty="0" err="1" smtClean="0"/>
              <a:t>constexpr</a:t>
            </a:r>
            <a:endParaRPr lang="en-US" dirty="0" smtClean="0"/>
          </a:p>
          <a:p>
            <a:pPr lvl="1"/>
            <a:r>
              <a:rPr lang="en-US" dirty="0" smtClean="0"/>
              <a:t>Improvement of the containers</a:t>
            </a:r>
          </a:p>
          <a:p>
            <a:pPr lvl="2"/>
            <a:r>
              <a:rPr lang="en-US" dirty="0" err="1" smtClean="0"/>
              <a:t>unordered_map</a:t>
            </a:r>
            <a:r>
              <a:rPr lang="en-US" dirty="0" smtClean="0"/>
              <a:t>, map</a:t>
            </a:r>
          </a:p>
          <a:p>
            <a:pPr lvl="2"/>
            <a:r>
              <a:rPr lang="en-US" dirty="0" smtClean="0"/>
              <a:t>Small string optimization</a:t>
            </a:r>
          </a:p>
          <a:p>
            <a:pPr lvl="2"/>
            <a:r>
              <a:rPr lang="en-US" dirty="0" smtClean="0"/>
              <a:t>O(1) size of list</a:t>
            </a:r>
          </a:p>
          <a:p>
            <a:pPr lvl="1"/>
            <a:r>
              <a:rPr lang="en-US" dirty="0" smtClean="0"/>
              <a:t>Move semantics</a:t>
            </a:r>
          </a:p>
          <a:p>
            <a:pPr lvl="1"/>
            <a:r>
              <a:rPr lang="en-US" dirty="0" smtClean="0"/>
              <a:t>Copy Elision</a:t>
            </a:r>
          </a:p>
          <a:p>
            <a:pPr lvl="1"/>
            <a:r>
              <a:rPr lang="en-US" dirty="0" smtClean="0"/>
              <a:t>Ranged-based</a:t>
            </a:r>
          </a:p>
          <a:p>
            <a:pPr lvl="1"/>
            <a:r>
              <a:rPr lang="en-US" dirty="0" err="1" smtClean="0"/>
              <a:t>Variadic</a:t>
            </a:r>
            <a:r>
              <a:rPr lang="en-US" dirty="0" smtClean="0"/>
              <a:t> templates</a:t>
            </a:r>
          </a:p>
          <a:p>
            <a:pPr lvl="1"/>
            <a:r>
              <a:rPr lang="en-US" dirty="0" smtClean="0"/>
              <a:t>Explicit override, final, default, delete</a:t>
            </a:r>
          </a:p>
          <a:p>
            <a:pPr lvl="1"/>
            <a:r>
              <a:rPr lang="en-US" dirty="0" smtClean="0"/>
              <a:t>Strong </a:t>
            </a:r>
            <a:r>
              <a:rPr lang="en-US" dirty="0" err="1" smtClean="0"/>
              <a:t>enum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Static assertion</a:t>
            </a:r>
          </a:p>
          <a:p>
            <a:pPr lvl="1"/>
            <a:r>
              <a:rPr lang="en-US" dirty="0" smtClean="0"/>
              <a:t>Smart pointer</a:t>
            </a:r>
          </a:p>
          <a:p>
            <a:pPr lvl="1"/>
            <a:r>
              <a:rPr lang="en-US" dirty="0" smtClean="0"/>
              <a:t>Threading models and facilities (Threads, </a:t>
            </a:r>
            <a:r>
              <a:rPr lang="en-US" dirty="0" err="1" smtClean="0"/>
              <a:t>mutex</a:t>
            </a:r>
            <a:r>
              <a:rPr lang="en-US" dirty="0" smtClean="0"/>
              <a:t>, future, condition variable, promise, …)</a:t>
            </a:r>
          </a:p>
          <a:p>
            <a:pPr lvl="1"/>
            <a:r>
              <a:rPr lang="en-US" dirty="0" smtClean="0"/>
              <a:t>Atomics</a:t>
            </a:r>
          </a:p>
          <a:p>
            <a:pPr lvl="1"/>
            <a:r>
              <a:rPr lang="en-US" dirty="0" err="1" smtClean="0"/>
              <a:t>Stateful</a:t>
            </a:r>
            <a:r>
              <a:rPr lang="en-US" dirty="0" smtClean="0"/>
              <a:t> allocators</a:t>
            </a:r>
          </a:p>
          <a:p>
            <a:pPr lvl="1"/>
            <a:r>
              <a:rPr lang="en-US" dirty="0" smtClean="0"/>
              <a:t>Many more (Tuples, auto, 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76" y="4309774"/>
            <a:ext cx="7117083" cy="123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9" y="3164114"/>
            <a:ext cx="11652022" cy="887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552" y="2799544"/>
            <a:ext cx="5973526" cy="2246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977" y="2536878"/>
            <a:ext cx="9849623" cy="1130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639" y="5007533"/>
            <a:ext cx="3038167" cy="17296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276" y="99061"/>
            <a:ext cx="4258524" cy="43941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7814" y="2809215"/>
            <a:ext cx="76676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14"/>
            <a:ext cx="12192000" cy="69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"/>
            <a:ext cx="12192000" cy="69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520" y="-1065213"/>
            <a:ext cx="12668520" cy="844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7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Tools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Uftrace</a:t>
            </a:r>
            <a:endParaRPr lang="en-US" dirty="0" smtClean="0"/>
          </a:p>
          <a:p>
            <a:pPr lvl="1"/>
            <a:r>
              <a:rPr lang="en-US" dirty="0" smtClean="0"/>
              <a:t>Profiling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Clang Format</a:t>
            </a:r>
          </a:p>
          <a:p>
            <a:pPr lvl="1"/>
            <a:r>
              <a:rPr lang="en-US" dirty="0" smtClean="0"/>
              <a:t>Style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Clang Tidy</a:t>
            </a:r>
          </a:p>
          <a:p>
            <a:pPr lvl="1"/>
            <a:r>
              <a:rPr lang="en-US" dirty="0" smtClean="0"/>
              <a:t>Large </a:t>
            </a:r>
            <a:r>
              <a:rPr lang="en-US" dirty="0" err="1" smtClean="0"/>
              <a:t>scal</a:t>
            </a:r>
            <a:r>
              <a:rPr lang="en-US" dirty="0" smtClean="0"/>
              <a:t> refactoring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Google sanitizers</a:t>
            </a:r>
          </a:p>
          <a:p>
            <a:pPr lvl="1"/>
            <a:r>
              <a:rPr lang="en-US" dirty="0" smtClean="0"/>
              <a:t>Dynamic analysis</a:t>
            </a:r>
          </a:p>
          <a:p>
            <a:pPr lvl="1"/>
            <a:r>
              <a:rPr lang="en-US" dirty="0" smtClean="0"/>
              <a:t>Code reside in LLVM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32" y="0"/>
            <a:ext cx="703196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82" y="992443"/>
            <a:ext cx="9296400" cy="4873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76" y="0"/>
            <a:ext cx="6997624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0" y="2808811"/>
            <a:ext cx="5075412" cy="1240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00" y="1663263"/>
            <a:ext cx="12117371" cy="46288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9525"/>
            <a:ext cx="12192000" cy="5536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00" y="2884439"/>
            <a:ext cx="12094586" cy="28609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624" y="94607"/>
            <a:ext cx="6654784" cy="67983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96" y="1478697"/>
            <a:ext cx="12003408" cy="5083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21" y="3029923"/>
            <a:ext cx="12105435" cy="24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9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1026" name="Picture 2" descr="http://www.shanekirk.com/res/cppcon/keyno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26471" cy="92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Top 4 recommended talks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 smtClean="0"/>
              <a:t>Make Classes Great Again</a:t>
            </a:r>
            <a:r>
              <a:rPr lang="en-GB" dirty="0" smtClean="0"/>
              <a:t> (</a:t>
            </a:r>
            <a:r>
              <a:rPr lang="en-GB" dirty="0" err="1" smtClean="0"/>
              <a:t>Vinni</a:t>
            </a:r>
            <a:r>
              <a:rPr lang="en-GB" dirty="0" smtClean="0"/>
              <a:t> Falco)</a:t>
            </a:r>
          </a:p>
          <a:p>
            <a:pPr lvl="1"/>
            <a:r>
              <a:rPr lang="en-GB" sz="2800" dirty="0" smtClean="0"/>
              <a:t>Enthusiastic talk about how to design an efficient modular API</a:t>
            </a:r>
          </a:p>
          <a:p>
            <a:pPr lvl="1"/>
            <a:r>
              <a:rPr lang="en-GB" sz="2800" dirty="0" smtClean="0"/>
              <a:t>One of the best support to understand based-design policy (massively used in Asia Feed)</a:t>
            </a:r>
            <a:br>
              <a:rPr lang="en-GB" sz="2800" dirty="0" smtClean="0"/>
            </a:br>
            <a:endParaRPr lang="en-GB" sz="2800" dirty="0" smtClean="0"/>
          </a:p>
          <a:p>
            <a:r>
              <a:rPr lang="en-US" b="1" dirty="0" smtClean="0"/>
              <a:t>Meta: Thoughts on generative C++</a:t>
            </a:r>
            <a:r>
              <a:rPr lang="en-US" dirty="0" smtClean="0"/>
              <a:t> (Herb Sutter)</a:t>
            </a:r>
            <a:br>
              <a:rPr lang="en-US" dirty="0" smtClean="0"/>
            </a:br>
            <a:endParaRPr lang="en-US" dirty="0" smtClean="0"/>
          </a:p>
          <a:p>
            <a:r>
              <a:rPr lang="en-GB" b="1" dirty="0"/>
              <a:t>What Has My Compiler Done for Me Lately</a:t>
            </a:r>
            <a:r>
              <a:rPr lang="en-GB" b="1" dirty="0" smtClean="0"/>
              <a:t>?</a:t>
            </a:r>
            <a:r>
              <a:rPr lang="en-GB" dirty="0" smtClean="0"/>
              <a:t> (Matt Godbolt)</a:t>
            </a:r>
          </a:p>
          <a:p>
            <a:endParaRPr lang="en-GB" dirty="0"/>
          </a:p>
          <a:p>
            <a:r>
              <a:rPr lang="en-GB" b="1" dirty="0" smtClean="0"/>
              <a:t>Local Memory Allocators</a:t>
            </a:r>
            <a:r>
              <a:rPr lang="en-GB" dirty="0" smtClean="0"/>
              <a:t> (John </a:t>
            </a:r>
            <a:r>
              <a:rPr lang="en-GB" dirty="0" err="1" smtClean="0"/>
              <a:t>Lakos</a:t>
            </a:r>
            <a:r>
              <a:rPr lang="en-GB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620</Words>
  <Application>Microsoft Office PowerPoint</Application>
  <PresentationFormat>Widescreen</PresentationFormat>
  <Paragraphs>159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PowerPoint Presentation</vt:lpstr>
      <vt:lpstr>About CppCon</vt:lpstr>
      <vt:lpstr>Conferences motivations</vt:lpstr>
      <vt:lpstr>Program</vt:lpstr>
      <vt:lpstr>PowerPoint Presentation</vt:lpstr>
      <vt:lpstr>PowerPoint Presentation</vt:lpstr>
      <vt:lpstr>PowerPoint Presentation</vt:lpstr>
      <vt:lpstr>About this talk</vt:lpstr>
      <vt:lpstr>State of C++11</vt:lpstr>
      <vt:lpstr>State of C++14</vt:lpstr>
      <vt:lpstr>State of C++17</vt:lpstr>
      <vt:lpstr>State of C++17</vt:lpstr>
      <vt:lpstr>State of C++17</vt:lpstr>
      <vt:lpstr>Practical C++17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SCM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 Xeon E5 processor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and Teaching Modern C++</vt:lpstr>
      <vt:lpstr>PowerPoint Presentation</vt:lpstr>
      <vt:lpstr>C++ as a Live at Head Language</vt:lpstr>
      <vt:lpstr>PowerPoint Presentation</vt:lpstr>
      <vt:lpstr>PowerPoint Presentation</vt:lpstr>
      <vt:lpstr>PowerPoint Presentation</vt:lpstr>
      <vt:lpstr>What has my compiler done for me lately?</vt:lpstr>
      <vt:lpstr>Metaclass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Top 4 recommended talks</vt:lpstr>
      <vt:lpstr>Another Session for the Allocators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543</cp:revision>
  <dcterms:created xsi:type="dcterms:W3CDTF">2016-02-27T14:00:11Z</dcterms:created>
  <dcterms:modified xsi:type="dcterms:W3CDTF">2017-10-26T18:14:20Z</dcterms:modified>
</cp:coreProperties>
</file>